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  <p:sldId id="262" r:id="rId7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4" autoAdjust="0"/>
    <p:restoredTop sz="94660"/>
  </p:normalViewPr>
  <p:slideViewPr>
    <p:cSldViewPr snapToGrid="0">
      <p:cViewPr varScale="1">
        <p:scale>
          <a:sx n="80" d="100"/>
          <a:sy n="80" d="100"/>
        </p:scale>
        <p:origin x="-84" y="-7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2.9100529100529099E-2"/>
          <c:y val="8.0425525095066314E-2"/>
          <c:w val="0.97089947089947448"/>
          <c:h val="0.7692850980977487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explosion val="25"/>
          <c:cat>
            <c:strRef>
              <c:f>Hoja1!$A$2:$A$5</c:f>
              <c:strCache>
                <c:ptCount val="3"/>
                <c:pt idx="0">
                  <c:v>SERVICIOS PERSONALES</c:v>
                </c:pt>
                <c:pt idx="1">
                  <c:v>MATERIALES Y SUMINISTRO</c:v>
                </c:pt>
                <c:pt idx="2">
                  <c:v>SERVICIOS GENERALES</c:v>
                </c:pt>
              </c:strCache>
            </c:strRef>
          </c:cat>
          <c:val>
            <c:numRef>
              <c:f>Hoja1!$B$2:$B$5</c:f>
              <c:numCache>
                <c:formatCode>_-"$"* #,##0.00_-;\-"$"* #,##0.00_-;_-"$"* "-"??_-;_-@_-</c:formatCode>
                <c:ptCount val="4"/>
                <c:pt idx="0">
                  <c:v>29466055.539999999</c:v>
                </c:pt>
                <c:pt idx="1">
                  <c:v>647807.31999999972</c:v>
                </c:pt>
                <c:pt idx="2">
                  <c:v>1353359.04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explosion val="25"/>
          <c:cat>
            <c:strRef>
              <c:f>Hoja1!$A$2:$A$5</c:f>
              <c:strCache>
                <c:ptCount val="3"/>
                <c:pt idx="0">
                  <c:v>SERVICIOS PERSONALES</c:v>
                </c:pt>
                <c:pt idx="1">
                  <c:v>MATERIALES Y SUMINISTRO</c:v>
                </c:pt>
                <c:pt idx="2">
                  <c:v>SERVICIOS GENERALES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Serie 3</c:v>
                </c:pt>
              </c:strCache>
            </c:strRef>
          </c:tx>
          <c:explosion val="25"/>
          <c:cat>
            <c:strRef>
              <c:f>Hoja1!$A$2:$A$5</c:f>
              <c:strCache>
                <c:ptCount val="3"/>
                <c:pt idx="0">
                  <c:v>SERVICIOS PERSONALES</c:v>
                </c:pt>
                <c:pt idx="1">
                  <c:v>MATERIALES Y SUMINISTRO</c:v>
                </c:pt>
                <c:pt idx="2">
                  <c:v>SERVICIOS GENERALES</c:v>
                </c:pt>
              </c:strCache>
            </c:strRef>
          </c:cat>
          <c:val>
            <c:numRef>
              <c:f>Hoja1!$D$2:$D$5</c:f>
              <c:numCache>
                <c:formatCode>General</c:formatCode>
                <c:ptCount val="4"/>
              </c:numCache>
            </c:numRef>
          </c:val>
        </c:ser>
      </c:pie3DChart>
    </c:plotArea>
    <c:legend>
      <c:legendPos val="b"/>
      <c:legendEntry>
        <c:idx val="3"/>
        <c:delete val="1"/>
      </c:legendEntry>
      <c:layout/>
      <c:txPr>
        <a:bodyPr rot="0" vert="horz"/>
        <a:lstStyle/>
        <a:p>
          <a:pPr>
            <a:defRPr/>
          </a:pPr>
          <a:endParaRPr lang="es-MX"/>
        </a:p>
      </c:txPr>
    </c:legend>
    <c:plotVisOnly val="1"/>
    <c:dispBlanksAs val="zero"/>
  </c:chart>
  <c:txPr>
    <a:bodyPr/>
    <a:lstStyle/>
    <a:p>
      <a:pPr>
        <a:defRPr sz="1800"/>
      </a:pPr>
      <a:endParaRPr lang="es-MX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47D098-370D-4933-B771-A1C16DED8F7A}" type="datetimeFigureOut">
              <a:rPr lang="es-MX" smtClean="0"/>
              <a:pPr/>
              <a:t>01/03/2022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A3108-6A52-4206-951C-2704F2844FC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pPr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3471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85625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2628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619324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71215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3/1/2022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87073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3/1/2022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217214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372621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43767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25331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81456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3/1/2022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22991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3/1/2022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08839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3/1/2022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57543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3/1/2022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67181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3/1/2022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27094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11800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pPr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359210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hyperlink" Target="mailto:emailicjyal@consejeriajuridica.chiapas.gob.mx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ctrTitle"/>
          </p:nvPr>
        </p:nvSpPr>
        <p:spPr>
          <a:xfrm>
            <a:off x="368138" y="1294422"/>
            <a:ext cx="11113094" cy="1915390"/>
          </a:xfrm>
        </p:spPr>
        <p:txBody>
          <a:bodyPr>
            <a:normAutofit fontScale="90000"/>
          </a:bodyPr>
          <a:lstStyle/>
          <a:p>
            <a:r>
              <a:rPr lang="es-ES" sz="6600" dirty="0" smtClean="0"/>
              <a:t>Consejería Jurídica del Gobernador</a:t>
            </a:r>
            <a:endParaRPr lang="es-ES" sz="6600" dirty="0"/>
          </a:p>
        </p:txBody>
      </p:sp>
      <p:sp>
        <p:nvSpPr>
          <p:cNvPr id="5" name="Subtítulo 2"/>
          <p:cNvSpPr>
            <a:spLocks noGrp="1"/>
          </p:cNvSpPr>
          <p:nvPr>
            <p:ph type="subTitle" idx="1"/>
          </p:nvPr>
        </p:nvSpPr>
        <p:spPr>
          <a:xfrm>
            <a:off x="609600" y="3869277"/>
            <a:ext cx="8771906" cy="1371600"/>
          </a:xfrm>
        </p:spPr>
        <p:txBody>
          <a:bodyPr>
            <a:noAutofit/>
          </a:bodyPr>
          <a:lstStyle/>
          <a:p>
            <a:r>
              <a:rPr lang="es-MX" sz="3800" dirty="0" smtClean="0"/>
              <a:t>Difusión a la Ciudadanía de la Ley de Ingresos y del Presupuesto de Egresos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1887200" y="0"/>
            <a:ext cx="146304" cy="529132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Rectángulo"/>
          <p:cNvSpPr/>
          <p:nvPr/>
        </p:nvSpPr>
        <p:spPr>
          <a:xfrm>
            <a:off x="11606784" y="0"/>
            <a:ext cx="140208" cy="504139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1" name="Picture 2" descr="http://www.chiapas.gob.mx/media/conoce-chiapas/escudo/escudo-chiapa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952" y="24068"/>
            <a:ext cx="429323" cy="645599"/>
          </a:xfrm>
          <a:prstGeom prst="rect">
            <a:avLst/>
          </a:prstGeom>
          <a:noFill/>
        </p:spPr>
      </p:pic>
      <p:sp>
        <p:nvSpPr>
          <p:cNvPr id="12" name="11 CuadroTexto"/>
          <p:cNvSpPr txBox="1"/>
          <p:nvPr/>
        </p:nvSpPr>
        <p:spPr>
          <a:xfrm>
            <a:off x="14728" y="680387"/>
            <a:ext cx="1560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b="1" dirty="0" smtClean="0">
                <a:latin typeface="Arial" pitchFamily="34" charset="0"/>
                <a:cs typeface="Arial" pitchFamily="34" charset="0"/>
              </a:rPr>
              <a:t>GOBIERNO DEL ESTADO DE CHIAPAS </a:t>
            </a:r>
            <a:endParaRPr lang="es-MX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7457707" y="403759"/>
            <a:ext cx="2838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/>
              <a:t>Consejería Jurídica del Gobernador</a:t>
            </a:r>
            <a:endParaRPr lang="es-MX" sz="1600" b="1" dirty="0"/>
          </a:p>
        </p:txBody>
      </p:sp>
    </p:spTree>
    <p:extLst>
      <p:ext uri="{BB962C8B-B14F-4D97-AF65-F5344CB8AC3E}">
        <p14:creationId xmlns="" xmlns:p14="http://schemas.microsoft.com/office/powerpoint/2010/main" val="212578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 rot="5400000">
            <a:off x="8555736" y="-3304032"/>
            <a:ext cx="88392" cy="688543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Rectángulo"/>
          <p:cNvSpPr/>
          <p:nvPr/>
        </p:nvSpPr>
        <p:spPr>
          <a:xfrm rot="5400000">
            <a:off x="9019032" y="-2712720"/>
            <a:ext cx="94488" cy="601370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Rectángulo"/>
          <p:cNvSpPr/>
          <p:nvPr/>
        </p:nvSpPr>
        <p:spPr>
          <a:xfrm rot="10800000">
            <a:off x="121920" y="2474975"/>
            <a:ext cx="121920" cy="429379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Rectángulo"/>
          <p:cNvSpPr/>
          <p:nvPr/>
        </p:nvSpPr>
        <p:spPr>
          <a:xfrm rot="10800000">
            <a:off x="280416" y="3218688"/>
            <a:ext cx="121920" cy="354177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CuadroTexto"/>
          <p:cNvSpPr txBox="1"/>
          <p:nvPr/>
        </p:nvSpPr>
        <p:spPr>
          <a:xfrm>
            <a:off x="2135741" y="1308133"/>
            <a:ext cx="6961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¿Qué es el presupuesto de egresos y cuál es su importancia?</a:t>
            </a:r>
            <a:endParaRPr lang="es-MX" b="1" dirty="0"/>
          </a:p>
        </p:txBody>
      </p:sp>
      <p:pic>
        <p:nvPicPr>
          <p:cNvPr id="11" name="Picture 2" descr="http://i2.wp.com/www.almomento.mx/wp-content/uploads/2014/09/presupuesto_de_egresos.jpg?resize=300%2C2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39930">
            <a:off x="806149" y="3406401"/>
            <a:ext cx="2839172" cy="2082061"/>
          </a:xfrm>
          <a:prstGeom prst="rect">
            <a:avLst/>
          </a:prstGeom>
          <a:noFill/>
        </p:spPr>
      </p:pic>
      <p:sp>
        <p:nvSpPr>
          <p:cNvPr id="12" name="11 CuadroTexto"/>
          <p:cNvSpPr txBox="1"/>
          <p:nvPr/>
        </p:nvSpPr>
        <p:spPr>
          <a:xfrm>
            <a:off x="4033968" y="2587703"/>
            <a:ext cx="7620000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900" b="1" dirty="0" smtClean="0"/>
              <a:t>Es el documento jurídico por medio del cual, comunican a este Organismo el presupuesto aprobado por el H. Congreso del Estado para las erogaciones que se realizaran, para el cumplimiento de las actividades de los proyectos Institucionales e Inversión.</a:t>
            </a:r>
          </a:p>
          <a:p>
            <a:pPr algn="just"/>
            <a:endParaRPr lang="es-MX" sz="1900" b="1" dirty="0" smtClean="0"/>
          </a:p>
          <a:p>
            <a:pPr algn="just"/>
            <a:r>
              <a:rPr lang="es-MX" sz="1900" b="1" dirty="0" smtClean="0"/>
              <a:t>Los programas y proyectos deben sujetarse al presupuesto aprobado, a las medidas de austeridad y disciplina del gasto; así como instrumentar estrategias que fomenten el ahorro, administrando de manera eficiente y eficaz los recursos públicos, para alcanzar con oportunidad los objetivos y metas.</a:t>
            </a:r>
          </a:p>
          <a:p>
            <a:endParaRPr lang="es-MX" dirty="0"/>
          </a:p>
        </p:txBody>
      </p:sp>
      <p:pic>
        <p:nvPicPr>
          <p:cNvPr id="13" name="Picture 4" descr="http://crank-it.com/psicologia/wp-content/uploads/2012/05/Question-A.jpg"/>
          <p:cNvPicPr>
            <a:picLocks noChangeAspect="1" noChangeArrowheads="1"/>
          </p:cNvPicPr>
          <p:nvPr/>
        </p:nvPicPr>
        <p:blipFill>
          <a:blip r:embed="rId3" cstate="print"/>
          <a:srcRect l="12283" r="6614" b="7087"/>
          <a:stretch>
            <a:fillRect/>
          </a:stretch>
        </p:blipFill>
        <p:spPr bwMode="auto">
          <a:xfrm rot="20454188">
            <a:off x="1498034" y="1387103"/>
            <a:ext cx="552416" cy="632886"/>
          </a:xfrm>
          <a:prstGeom prst="rect">
            <a:avLst/>
          </a:prstGeom>
          <a:noFill/>
        </p:spPr>
      </p:pic>
      <p:pic>
        <p:nvPicPr>
          <p:cNvPr id="14" name="13 Imagen" descr="Imagen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"/>
            <a:ext cx="1276041" cy="1152394"/>
          </a:xfrm>
          <a:prstGeom prst="rect">
            <a:avLst/>
          </a:prstGeom>
        </p:spPr>
      </p:pic>
      <p:sp>
        <p:nvSpPr>
          <p:cNvPr id="17" name="16 CuadroTexto"/>
          <p:cNvSpPr txBox="1"/>
          <p:nvPr/>
        </p:nvSpPr>
        <p:spPr>
          <a:xfrm>
            <a:off x="7374580" y="546263"/>
            <a:ext cx="2838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/>
              <a:t>Consejería Jurídica  del Gobernador</a:t>
            </a:r>
            <a:endParaRPr lang="es-MX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 rot="5400000">
            <a:off x="8555736" y="-3304032"/>
            <a:ext cx="88392" cy="688543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15 Rectángulo"/>
          <p:cNvSpPr/>
          <p:nvPr/>
        </p:nvSpPr>
        <p:spPr>
          <a:xfrm rot="5400000">
            <a:off x="9019032" y="-2712720"/>
            <a:ext cx="94488" cy="601370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16 Rectángulo"/>
          <p:cNvSpPr/>
          <p:nvPr/>
        </p:nvSpPr>
        <p:spPr>
          <a:xfrm rot="10800000">
            <a:off x="121920" y="2474975"/>
            <a:ext cx="121920" cy="429379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17 Rectángulo"/>
          <p:cNvSpPr/>
          <p:nvPr/>
        </p:nvSpPr>
        <p:spPr>
          <a:xfrm rot="10800000">
            <a:off x="280416" y="3218688"/>
            <a:ext cx="121920" cy="354177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19 CuadroTexto"/>
          <p:cNvSpPr txBox="1"/>
          <p:nvPr/>
        </p:nvSpPr>
        <p:spPr>
          <a:xfrm>
            <a:off x="3198815" y="1116831"/>
            <a:ext cx="3865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/>
              <a:t>¿En qué se gasta?</a:t>
            </a:r>
            <a:endParaRPr lang="es-MX" sz="3600" dirty="0"/>
          </a:p>
        </p:txBody>
      </p:sp>
      <p:pic>
        <p:nvPicPr>
          <p:cNvPr id="22" name="Picture 2" descr="https://consejonacionaldelaicos.files.wordpress.com/2014/01/interrogacion-hombre-pensan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888812">
            <a:off x="2616277" y="1270650"/>
            <a:ext cx="671395" cy="839244"/>
          </a:xfrm>
          <a:prstGeom prst="rect">
            <a:avLst/>
          </a:prstGeom>
          <a:noFill/>
        </p:spPr>
      </p:pic>
      <p:pic>
        <p:nvPicPr>
          <p:cNvPr id="23" name="22 Imagen" descr="Imagen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571" y="1"/>
            <a:ext cx="1123470" cy="1014607"/>
          </a:xfrm>
          <a:prstGeom prst="rect">
            <a:avLst/>
          </a:prstGeom>
        </p:spPr>
      </p:pic>
      <p:pic>
        <p:nvPicPr>
          <p:cNvPr id="24" name="Picture 6" descr="http://mexicoevalua.org/imgs-mxev/GastoPublico_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684057">
            <a:off x="993300" y="3545581"/>
            <a:ext cx="3891618" cy="1945809"/>
          </a:xfrm>
          <a:prstGeom prst="rect">
            <a:avLst/>
          </a:prstGeom>
          <a:noFill/>
        </p:spPr>
      </p:pic>
      <p:sp>
        <p:nvSpPr>
          <p:cNvPr id="25" name="24 CuadroTexto"/>
          <p:cNvSpPr txBox="1"/>
          <p:nvPr/>
        </p:nvSpPr>
        <p:spPr>
          <a:xfrm>
            <a:off x="5120541" y="2603640"/>
            <a:ext cx="69143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b="1" dirty="0" smtClean="0"/>
              <a:t>En el pago de sueldos al personal de confianza, adquisición de materiales y útiles de oficina, material y útiles para el procesamiento en equipos y bienes informáticos, material de limpieza, combustible, entre otros; Así también para el pago de servicios básicos </a:t>
            </a:r>
            <a:r>
              <a:rPr lang="es-MX" sz="2000" b="1" dirty="0" smtClean="0"/>
              <a:t>como </a:t>
            </a:r>
            <a:r>
              <a:rPr lang="es-MX" sz="2000" b="1" dirty="0" smtClean="0"/>
              <a:t>servicio telefónico; como otros servicios tales como arrendamiento de edificios y locales, mantenimiento y conservación de maquinaria y equipo de trasporte, viáticos y pasajes nacionales.</a:t>
            </a:r>
          </a:p>
          <a:p>
            <a:endParaRPr lang="es-MX" dirty="0"/>
          </a:p>
        </p:txBody>
      </p:sp>
      <p:sp>
        <p:nvSpPr>
          <p:cNvPr id="26" name="25 CuadroTexto"/>
          <p:cNvSpPr txBox="1"/>
          <p:nvPr/>
        </p:nvSpPr>
        <p:spPr>
          <a:xfrm>
            <a:off x="7517083" y="475011"/>
            <a:ext cx="2838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/>
              <a:t>Consejería Jurídica del Gobernador</a:t>
            </a:r>
            <a:endParaRPr lang="es-MX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 rot="5400000">
            <a:off x="8555736" y="-3304032"/>
            <a:ext cx="88392" cy="688543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2 Rectángulo"/>
          <p:cNvSpPr/>
          <p:nvPr/>
        </p:nvSpPr>
        <p:spPr>
          <a:xfrm rot="5400000">
            <a:off x="9019032" y="-2712720"/>
            <a:ext cx="94488" cy="601370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Rectángulo"/>
          <p:cNvSpPr/>
          <p:nvPr/>
        </p:nvSpPr>
        <p:spPr>
          <a:xfrm rot="10800000">
            <a:off x="121920" y="2474975"/>
            <a:ext cx="121920" cy="429379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Rectángulo"/>
          <p:cNvSpPr/>
          <p:nvPr/>
        </p:nvSpPr>
        <p:spPr>
          <a:xfrm rot="10800000">
            <a:off x="280416" y="3218688"/>
            <a:ext cx="121920" cy="354177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CuadroTexto"/>
          <p:cNvSpPr txBox="1"/>
          <p:nvPr/>
        </p:nvSpPr>
        <p:spPr>
          <a:xfrm>
            <a:off x="3198815" y="1372222"/>
            <a:ext cx="4592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/>
              <a:t>¿Por qué se gasta?</a:t>
            </a:r>
            <a:endParaRPr lang="es-MX" sz="3600" dirty="0"/>
          </a:p>
        </p:txBody>
      </p:sp>
      <p:pic>
        <p:nvPicPr>
          <p:cNvPr id="9" name="8 Imagen" descr="Imagen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571" y="1"/>
            <a:ext cx="1123470" cy="1014607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4560126" y="3121739"/>
            <a:ext cx="71910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200" b="1" dirty="0" smtClean="0"/>
              <a:t>Para poder cumplir con el desarrollo de las actividades de los proyectos Institucionales e Inversión, los cuales radican en brindar Servicios Administrativos, a través de nuestras acciones para dar credibilidad a la legalidad del Estado. </a:t>
            </a:r>
          </a:p>
          <a:p>
            <a:endParaRPr lang="es-MX" dirty="0"/>
          </a:p>
        </p:txBody>
      </p:sp>
      <p:pic>
        <p:nvPicPr>
          <p:cNvPr id="11" name="Picture 4" descr="http://www.dokumentalistas.com/wp-content/uploads/2012/02/interrogac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2367" y="1239205"/>
            <a:ext cx="946802" cy="1051496"/>
          </a:xfrm>
          <a:prstGeom prst="rect">
            <a:avLst/>
          </a:prstGeom>
          <a:noFill/>
        </p:spPr>
      </p:pic>
      <p:pic>
        <p:nvPicPr>
          <p:cNvPr id="12" name="Picture 6" descr="http://www.serstrategique.com/sites/default/files/7_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21160">
            <a:off x="1167337" y="3004607"/>
            <a:ext cx="2778198" cy="3229938"/>
          </a:xfrm>
          <a:prstGeom prst="rect">
            <a:avLst/>
          </a:prstGeom>
          <a:noFill/>
        </p:spPr>
      </p:pic>
      <p:sp>
        <p:nvSpPr>
          <p:cNvPr id="15" name="14 CuadroTexto"/>
          <p:cNvSpPr txBox="1"/>
          <p:nvPr/>
        </p:nvSpPr>
        <p:spPr>
          <a:xfrm>
            <a:off x="7552710" y="510637"/>
            <a:ext cx="2838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/>
              <a:t>Consejería Jurídica del Gobernador</a:t>
            </a:r>
            <a:endParaRPr lang="es-MX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 rot="5400000">
            <a:off x="8555736" y="-3304032"/>
            <a:ext cx="88392" cy="688543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2 Rectángulo"/>
          <p:cNvSpPr/>
          <p:nvPr/>
        </p:nvSpPr>
        <p:spPr>
          <a:xfrm rot="5400000">
            <a:off x="9019032" y="-2712720"/>
            <a:ext cx="94488" cy="601370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Rectángulo"/>
          <p:cNvSpPr/>
          <p:nvPr/>
        </p:nvSpPr>
        <p:spPr>
          <a:xfrm rot="10800000">
            <a:off x="121920" y="2474975"/>
            <a:ext cx="121920" cy="429379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Rectángulo"/>
          <p:cNvSpPr/>
          <p:nvPr/>
        </p:nvSpPr>
        <p:spPr>
          <a:xfrm rot="10800000">
            <a:off x="280416" y="3218688"/>
            <a:ext cx="121920" cy="354177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CuadroTexto"/>
          <p:cNvSpPr txBox="1"/>
          <p:nvPr/>
        </p:nvSpPr>
        <p:spPr>
          <a:xfrm>
            <a:off x="2085468" y="1075346"/>
            <a:ext cx="5455367" cy="1192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 smtClean="0"/>
              <a:t>¿Qué puede hacer la ciudadanía?</a:t>
            </a:r>
            <a:endParaRPr lang="es-MX" sz="3600" b="1" dirty="0"/>
          </a:p>
        </p:txBody>
      </p:sp>
      <p:pic>
        <p:nvPicPr>
          <p:cNvPr id="9" name="8 Imagen" descr="Imagen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571" y="1"/>
            <a:ext cx="1123470" cy="1014607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855023" y="2398810"/>
            <a:ext cx="92494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/>
              <a:t>Para dudas o aclaraciones; Ingresar a la página:</a:t>
            </a:r>
          </a:p>
          <a:p>
            <a:endParaRPr lang="es-MX" sz="2400" dirty="0" smtClean="0"/>
          </a:p>
          <a:p>
            <a:r>
              <a:rPr lang="es-MX" sz="2400" dirty="0" smtClean="0"/>
              <a:t>https</a:t>
            </a:r>
            <a:r>
              <a:rPr lang="es-MX" sz="2400" dirty="0" smtClean="0"/>
              <a:t>://consejeriajuridica.chiapas.gob.mx/transparencia/</a:t>
            </a:r>
            <a:endParaRPr lang="es-MX" sz="2400" dirty="0" smtClean="0"/>
          </a:p>
          <a:p>
            <a:endParaRPr lang="es-MX" sz="2400" dirty="0" smtClean="0"/>
          </a:p>
        </p:txBody>
      </p:sp>
      <p:pic>
        <p:nvPicPr>
          <p:cNvPr id="11" name="Picture 12" descr="http://feteugtandalucia.org/wp-content/uploads/2014/12/ayuda_consulta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9830" y="1166689"/>
            <a:ext cx="828354" cy="828354"/>
          </a:xfrm>
          <a:prstGeom prst="rect">
            <a:avLst/>
          </a:prstGeom>
          <a:noFill/>
        </p:spPr>
      </p:pic>
      <p:pic>
        <p:nvPicPr>
          <p:cNvPr id="12" name="Picture 9" descr="http://tecnologia.starmedia.com/imagenes/2014/10/ubicacion-mapa.jpg"/>
          <p:cNvPicPr>
            <a:picLocks noChangeAspect="1" noChangeArrowheads="1"/>
          </p:cNvPicPr>
          <p:nvPr/>
        </p:nvPicPr>
        <p:blipFill>
          <a:blip r:embed="rId4" cstate="print"/>
          <a:srcRect l="23479" r="19470" b="25917"/>
          <a:stretch>
            <a:fillRect/>
          </a:stretch>
        </p:blipFill>
        <p:spPr bwMode="auto">
          <a:xfrm>
            <a:off x="4185201" y="4062530"/>
            <a:ext cx="541112" cy="372648"/>
          </a:xfrm>
          <a:prstGeom prst="rect">
            <a:avLst/>
          </a:prstGeom>
          <a:noFill/>
        </p:spPr>
      </p:pic>
      <p:pic>
        <p:nvPicPr>
          <p:cNvPr id="13" name="Picture 11" descr="http://www.paginasprodigy.com.mx/celinteractivo/Une-ton/Imagen/telefono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2328" y="4961921"/>
            <a:ext cx="438637" cy="437760"/>
          </a:xfrm>
          <a:prstGeom prst="rect">
            <a:avLst/>
          </a:prstGeom>
          <a:noFill/>
        </p:spPr>
      </p:pic>
      <p:pic>
        <p:nvPicPr>
          <p:cNvPr id="14" name="Picture 13" descr="https://encrypted-tbn1.gstatic.com/images?q=tbn:ANd9GcQEAXABYpkwZketzbAJIVplDbECQ8CNBj14jw4Ko_pRHhZIjwR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76161" y="5787988"/>
            <a:ext cx="498549" cy="400833"/>
          </a:xfrm>
          <a:prstGeom prst="rect">
            <a:avLst/>
          </a:prstGeom>
          <a:noFill/>
        </p:spPr>
      </p:pic>
      <p:sp>
        <p:nvSpPr>
          <p:cNvPr id="15" name="14 CuadroTexto"/>
          <p:cNvSpPr txBox="1"/>
          <p:nvPr/>
        </p:nvSpPr>
        <p:spPr>
          <a:xfrm>
            <a:off x="4780880" y="3921611"/>
            <a:ext cx="54912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Ubicación: Torre Chiapas Nivel 13</a:t>
            </a:r>
          </a:p>
          <a:p>
            <a:r>
              <a:rPr lang="es-MX" dirty="0" smtClean="0"/>
              <a:t>Ciudad: Tuxtla Gutiérrez, CP </a:t>
            </a:r>
            <a:r>
              <a:rPr lang="es-MX" dirty="0" smtClean="0"/>
              <a:t>29049</a:t>
            </a:r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r>
              <a:rPr lang="es-MX" dirty="0" smtClean="0"/>
              <a:t>Teléfono </a:t>
            </a:r>
            <a:r>
              <a:rPr lang="es-MX" dirty="0" smtClean="0"/>
              <a:t>(961) </a:t>
            </a:r>
            <a:r>
              <a:rPr lang="es-MX" dirty="0" smtClean="0"/>
              <a:t>691 40 57</a:t>
            </a:r>
            <a:endParaRPr lang="es-MX" dirty="0" smtClean="0"/>
          </a:p>
          <a:p>
            <a:endParaRPr lang="es-MX" dirty="0" smtClean="0"/>
          </a:p>
          <a:p>
            <a:endParaRPr lang="es-MX" dirty="0" smtClean="0">
              <a:hlinkClick r:id="rId7"/>
            </a:endParaRPr>
          </a:p>
          <a:p>
            <a:r>
              <a:rPr lang="es-MX" dirty="0" smtClean="0">
                <a:hlinkClick r:id="rId7"/>
              </a:rPr>
              <a:t>emailicjyal@consejeriajuridica.chiapas.gob.mx</a:t>
            </a:r>
            <a:endParaRPr lang="es-MX" dirty="0" smtClean="0"/>
          </a:p>
        </p:txBody>
      </p:sp>
      <p:sp>
        <p:nvSpPr>
          <p:cNvPr id="18" name="17 CuadroTexto"/>
          <p:cNvSpPr txBox="1"/>
          <p:nvPr/>
        </p:nvSpPr>
        <p:spPr>
          <a:xfrm>
            <a:off x="7481459" y="534390"/>
            <a:ext cx="2838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/>
              <a:t>Consejería Jurídica del Gobernador</a:t>
            </a:r>
            <a:endParaRPr lang="es-MX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/>
          <p:cNvSpPr txBox="1">
            <a:spLocks/>
          </p:cNvSpPr>
          <p:nvPr/>
        </p:nvSpPr>
        <p:spPr>
          <a:xfrm>
            <a:off x="0" y="1065323"/>
            <a:ext cx="11928953" cy="1352810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MX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Gobierno Constitucional del Estado de Chiapas</a:t>
            </a:r>
            <a:br>
              <a:rPr kumimoji="0" lang="es-MX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MX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Ramo o dependencia: 21120910 Consejería Jurídica del Gobernador</a:t>
            </a:r>
            <a:br>
              <a:rPr kumimoji="0" lang="es-MX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MX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Presupuesto Autorizado 2019 (por capítulo y concepto)</a:t>
            </a:r>
            <a:br>
              <a:rPr kumimoji="0" lang="es-MX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MX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IMPORTE APROBADO: $ 31,467,221.90</a:t>
            </a: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Marcador de contenido 7" descr="Gráfico de columnas agrupadas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88238808"/>
              </p:ext>
            </p:extLst>
          </p:nvPr>
        </p:nvGraphicFramePr>
        <p:xfrm>
          <a:off x="1295400" y="2968801"/>
          <a:ext cx="9601200" cy="3681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5874707" y="4384241"/>
            <a:ext cx="2893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$ 29,466,055.54</a:t>
            </a:r>
          </a:p>
        </p:txBody>
      </p:sp>
      <p:sp>
        <p:nvSpPr>
          <p:cNvPr id="5" name="4 Rectángulo"/>
          <p:cNvSpPr/>
          <p:nvPr/>
        </p:nvSpPr>
        <p:spPr>
          <a:xfrm>
            <a:off x="6125227" y="2655649"/>
            <a:ext cx="2505206" cy="40083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CuadroTexto"/>
          <p:cNvSpPr txBox="1"/>
          <p:nvPr/>
        </p:nvSpPr>
        <p:spPr>
          <a:xfrm>
            <a:off x="6288066" y="2618071"/>
            <a:ext cx="2304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$ 1,353,359.04</a:t>
            </a:r>
            <a:endParaRPr lang="es-MX" b="1" dirty="0"/>
          </a:p>
        </p:txBody>
      </p:sp>
      <p:sp>
        <p:nvSpPr>
          <p:cNvPr id="7" name="6 Rectángulo"/>
          <p:cNvSpPr/>
          <p:nvPr/>
        </p:nvSpPr>
        <p:spPr>
          <a:xfrm>
            <a:off x="1327759" y="2693227"/>
            <a:ext cx="2780778" cy="41335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CuadroTexto"/>
          <p:cNvSpPr txBox="1"/>
          <p:nvPr/>
        </p:nvSpPr>
        <p:spPr>
          <a:xfrm>
            <a:off x="1528175" y="2693227"/>
            <a:ext cx="2768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$ 647,807.32</a:t>
            </a:r>
            <a:endParaRPr lang="es-MX" b="1" dirty="0"/>
          </a:p>
        </p:txBody>
      </p:sp>
      <p:pic>
        <p:nvPicPr>
          <p:cNvPr id="9" name="8 Imagen" descr="Imagen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2242" y="59375"/>
            <a:ext cx="887680" cy="801665"/>
          </a:xfrm>
          <a:prstGeom prst="rect">
            <a:avLst/>
          </a:prstGeom>
        </p:spPr>
      </p:pic>
      <p:sp>
        <p:nvSpPr>
          <p:cNvPr id="11" name="10 Rectángulo"/>
          <p:cNvSpPr/>
          <p:nvPr/>
        </p:nvSpPr>
        <p:spPr>
          <a:xfrm rot="10800000">
            <a:off x="110045" y="2498725"/>
            <a:ext cx="121920" cy="429379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Rectángulo"/>
          <p:cNvSpPr/>
          <p:nvPr/>
        </p:nvSpPr>
        <p:spPr>
          <a:xfrm rot="10800000">
            <a:off x="268541" y="3242438"/>
            <a:ext cx="121920" cy="354177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Rectángulo"/>
          <p:cNvSpPr/>
          <p:nvPr/>
        </p:nvSpPr>
        <p:spPr>
          <a:xfrm rot="5400000">
            <a:off x="8555736" y="-3304032"/>
            <a:ext cx="88392" cy="688543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13 Rectángulo"/>
          <p:cNvSpPr/>
          <p:nvPr/>
        </p:nvSpPr>
        <p:spPr>
          <a:xfrm rot="5400000">
            <a:off x="9019032" y="-2712720"/>
            <a:ext cx="94488" cy="601370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16 CuadroTexto"/>
          <p:cNvSpPr txBox="1"/>
          <p:nvPr/>
        </p:nvSpPr>
        <p:spPr>
          <a:xfrm>
            <a:off x="7528960" y="486888"/>
            <a:ext cx="2838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/>
              <a:t>Consejería Jurídica del Gobernador</a:t>
            </a:r>
            <a:endParaRPr lang="es-MX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187</TotalTime>
  <Words>333</Words>
  <Application>Microsoft Office PowerPoint</Application>
  <PresentationFormat>Personalizado</PresentationFormat>
  <Paragraphs>33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Ion</vt:lpstr>
      <vt:lpstr>Consejería Jurídica del Gobernador</vt:lpstr>
      <vt:lpstr>Diapositiva 2</vt:lpstr>
      <vt:lpstr>Diapositiva 3</vt:lpstr>
      <vt:lpstr>Diapositiva 4</vt:lpstr>
      <vt:lpstr>Diapositiva 5</vt:lpstr>
      <vt:lpstr>Diapositiva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Chalalai Sarakor</dc:creator>
  <cp:lastModifiedBy>FuncionPublica</cp:lastModifiedBy>
  <cp:revision>37</cp:revision>
  <dcterms:created xsi:type="dcterms:W3CDTF">2013-07-30T10:55:14Z</dcterms:created>
  <dcterms:modified xsi:type="dcterms:W3CDTF">2022-03-01T17:36:15Z</dcterms:modified>
</cp:coreProperties>
</file>